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2" r:id="rId2"/>
    <p:sldId id="257" r:id="rId3"/>
    <p:sldId id="258" r:id="rId4"/>
    <p:sldId id="259" r:id="rId5"/>
    <p:sldId id="261" r:id="rId6"/>
    <p:sldId id="256" r:id="rId7"/>
    <p:sldId id="260"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29" autoAdjust="0"/>
    <p:restoredTop sz="94660"/>
  </p:normalViewPr>
  <p:slideViewPr>
    <p:cSldViewPr snapToGrid="0">
      <p:cViewPr varScale="1">
        <p:scale>
          <a:sx n="73" d="100"/>
          <a:sy n="73" d="100"/>
        </p:scale>
        <p:origin x="-582" y="-126"/>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670A138A-627D-489B-AE26-B2A411EA2771}" type="datetimeFigureOut">
              <a:rPr lang="en-IN" smtClean="0"/>
              <a:pPr/>
              <a:t>29-07-2022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C3AF8E0-A0D3-4E7D-AE7A-D2CE8E76A6D8}" type="slidenum">
              <a:rPr lang="en-IN" smtClean="0"/>
              <a:pPr/>
              <a:t>‹#›</a:t>
            </a:fld>
            <a:endParaRPr lang="en-IN"/>
          </a:p>
        </p:txBody>
      </p:sp>
    </p:spTree>
    <p:extLst>
      <p:ext uri="{BB962C8B-B14F-4D97-AF65-F5344CB8AC3E}">
        <p14:creationId xmlns="" xmlns:p14="http://schemas.microsoft.com/office/powerpoint/2010/main" val="22973895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670A138A-627D-489B-AE26-B2A411EA2771}" type="datetimeFigureOut">
              <a:rPr lang="en-IN" smtClean="0"/>
              <a:pPr/>
              <a:t>29-07-2022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C3AF8E0-A0D3-4E7D-AE7A-D2CE8E76A6D8}" type="slidenum">
              <a:rPr lang="en-IN" smtClean="0"/>
              <a:pPr/>
              <a:t>‹#›</a:t>
            </a:fld>
            <a:endParaRPr lang="en-IN"/>
          </a:p>
        </p:txBody>
      </p:sp>
    </p:spTree>
    <p:extLst>
      <p:ext uri="{BB962C8B-B14F-4D97-AF65-F5344CB8AC3E}">
        <p14:creationId xmlns="" xmlns:p14="http://schemas.microsoft.com/office/powerpoint/2010/main" val="5346297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670A138A-627D-489B-AE26-B2A411EA2771}" type="datetimeFigureOut">
              <a:rPr lang="en-IN" smtClean="0"/>
              <a:pPr/>
              <a:t>29-07-2022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C3AF8E0-A0D3-4E7D-AE7A-D2CE8E76A6D8}" type="slidenum">
              <a:rPr lang="en-IN" smtClean="0"/>
              <a:pPr/>
              <a:t>‹#›</a:t>
            </a:fld>
            <a:endParaRPr lang="en-IN"/>
          </a:p>
        </p:txBody>
      </p:sp>
    </p:spTree>
    <p:extLst>
      <p:ext uri="{BB962C8B-B14F-4D97-AF65-F5344CB8AC3E}">
        <p14:creationId xmlns="" xmlns:p14="http://schemas.microsoft.com/office/powerpoint/2010/main" val="5320714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670A138A-627D-489B-AE26-B2A411EA2771}" type="datetimeFigureOut">
              <a:rPr lang="en-IN" smtClean="0"/>
              <a:pPr/>
              <a:t>29-07-2022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EC3AF8E0-A0D3-4E7D-AE7A-D2CE8E76A6D8}" type="slidenum">
              <a:rPr lang="en-IN" smtClean="0"/>
              <a:pPr/>
              <a:t>‹#›</a:t>
            </a:fld>
            <a:endParaRPr lang="en-IN"/>
          </a:p>
        </p:txBody>
      </p:sp>
    </p:spTree>
    <p:extLst>
      <p:ext uri="{BB962C8B-B14F-4D97-AF65-F5344CB8AC3E}">
        <p14:creationId xmlns="" xmlns:p14="http://schemas.microsoft.com/office/powerpoint/2010/main" val="33275617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670A138A-627D-489B-AE26-B2A411EA2771}" type="datetimeFigureOut">
              <a:rPr lang="en-IN" smtClean="0"/>
              <a:pPr/>
              <a:t>29-07-2022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EC3AF8E0-A0D3-4E7D-AE7A-D2CE8E76A6D8}" type="slidenum">
              <a:rPr lang="en-IN" smtClean="0"/>
              <a:pPr/>
              <a:t>‹#›</a:t>
            </a:fld>
            <a:endParaRPr lang="en-IN"/>
          </a:p>
        </p:txBody>
      </p:sp>
    </p:spTree>
    <p:extLst>
      <p:ext uri="{BB962C8B-B14F-4D97-AF65-F5344CB8AC3E}">
        <p14:creationId xmlns="" xmlns:p14="http://schemas.microsoft.com/office/powerpoint/2010/main" val="4875290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670A138A-627D-489B-AE26-B2A411EA2771}" type="datetimeFigureOut">
              <a:rPr lang="en-IN" smtClean="0"/>
              <a:pPr/>
              <a:t>29-07-2022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EC3AF8E0-A0D3-4E7D-AE7A-D2CE8E76A6D8}" type="slidenum">
              <a:rPr lang="en-IN" smtClean="0"/>
              <a:pPr/>
              <a:t>‹#›</a:t>
            </a:fld>
            <a:endParaRPr lang="en-IN"/>
          </a:p>
        </p:txBody>
      </p:sp>
    </p:spTree>
    <p:extLst>
      <p:ext uri="{BB962C8B-B14F-4D97-AF65-F5344CB8AC3E}">
        <p14:creationId xmlns="" xmlns:p14="http://schemas.microsoft.com/office/powerpoint/2010/main" val="6257575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0A138A-627D-489B-AE26-B2A411EA2771}" type="datetimeFigureOut">
              <a:rPr lang="en-IN" smtClean="0"/>
              <a:pPr/>
              <a:t>29-07-2022</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EC3AF8E0-A0D3-4E7D-AE7A-D2CE8E76A6D8}" type="slidenum">
              <a:rPr lang="en-IN" smtClean="0"/>
              <a:pPr/>
              <a:t>‹#›</a:t>
            </a:fld>
            <a:endParaRPr lang="en-IN"/>
          </a:p>
        </p:txBody>
      </p:sp>
    </p:spTree>
    <p:extLst>
      <p:ext uri="{BB962C8B-B14F-4D97-AF65-F5344CB8AC3E}">
        <p14:creationId xmlns="" xmlns:p14="http://schemas.microsoft.com/office/powerpoint/2010/main" val="1262629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670A138A-627D-489B-AE26-B2A411EA2771}" type="datetimeFigureOut">
              <a:rPr lang="en-IN" smtClean="0"/>
              <a:pPr/>
              <a:t>29-07-2022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EC3AF8E0-A0D3-4E7D-AE7A-D2CE8E76A6D8}" type="slidenum">
              <a:rPr lang="en-IN" smtClean="0"/>
              <a:pPr/>
              <a:t>‹#›</a:t>
            </a:fld>
            <a:endParaRPr lang="en-IN"/>
          </a:p>
        </p:txBody>
      </p:sp>
    </p:spTree>
    <p:extLst>
      <p:ext uri="{BB962C8B-B14F-4D97-AF65-F5344CB8AC3E}">
        <p14:creationId xmlns="" xmlns:p14="http://schemas.microsoft.com/office/powerpoint/2010/main" val="3371116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670A138A-627D-489B-AE26-B2A411EA2771}" type="datetimeFigureOut">
              <a:rPr lang="en-IN" smtClean="0"/>
              <a:pPr/>
              <a:t>29-07-2022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EC3AF8E0-A0D3-4E7D-AE7A-D2CE8E76A6D8}" type="slidenum">
              <a:rPr lang="en-IN" smtClean="0"/>
              <a:pPr/>
              <a:t>‹#›</a:t>
            </a:fld>
            <a:endParaRPr lang="en-IN"/>
          </a:p>
        </p:txBody>
      </p:sp>
    </p:spTree>
    <p:extLst>
      <p:ext uri="{BB962C8B-B14F-4D97-AF65-F5344CB8AC3E}">
        <p14:creationId xmlns="" xmlns:p14="http://schemas.microsoft.com/office/powerpoint/2010/main" val="22178895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670A138A-627D-489B-AE26-B2A411EA2771}" type="datetimeFigureOut">
              <a:rPr lang="en-IN" smtClean="0"/>
              <a:pPr/>
              <a:t>29-07-2022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C3AF8E0-A0D3-4E7D-AE7A-D2CE8E76A6D8}" type="slidenum">
              <a:rPr lang="en-IN" smtClean="0"/>
              <a:pPr/>
              <a:t>‹#›</a:t>
            </a:fld>
            <a:endParaRPr lang="en-IN"/>
          </a:p>
        </p:txBody>
      </p:sp>
    </p:spTree>
    <p:extLst>
      <p:ext uri="{BB962C8B-B14F-4D97-AF65-F5344CB8AC3E}">
        <p14:creationId xmlns="" xmlns:p14="http://schemas.microsoft.com/office/powerpoint/2010/main" val="25904723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670A138A-627D-489B-AE26-B2A411EA2771}" type="datetimeFigureOut">
              <a:rPr lang="en-IN" smtClean="0"/>
              <a:pPr/>
              <a:t>29-07-2022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C3AF8E0-A0D3-4E7D-AE7A-D2CE8E76A6D8}" type="slidenum">
              <a:rPr lang="en-IN" smtClean="0"/>
              <a:pPr/>
              <a:t>‹#›</a:t>
            </a:fld>
            <a:endParaRPr lang="en-IN"/>
          </a:p>
        </p:txBody>
      </p:sp>
    </p:spTree>
    <p:extLst>
      <p:ext uri="{BB962C8B-B14F-4D97-AF65-F5344CB8AC3E}">
        <p14:creationId xmlns="" xmlns:p14="http://schemas.microsoft.com/office/powerpoint/2010/main" val="25132283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70A138A-627D-489B-AE26-B2A411EA2771}" type="datetimeFigureOut">
              <a:rPr lang="en-IN" smtClean="0"/>
              <a:pPr/>
              <a:t>29-07-2022</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C3AF8E0-A0D3-4E7D-AE7A-D2CE8E76A6D8}" type="slidenum">
              <a:rPr lang="en-IN" smtClean="0"/>
              <a:pPr/>
              <a:t>‹#›</a:t>
            </a:fld>
            <a:endParaRPr lang="en-IN"/>
          </a:p>
        </p:txBody>
      </p:sp>
    </p:spTree>
    <p:extLst>
      <p:ext uri="{BB962C8B-B14F-4D97-AF65-F5344CB8AC3E}">
        <p14:creationId xmlns="" xmlns:p14="http://schemas.microsoft.com/office/powerpoint/2010/main" val="38799830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hyperlink" Target="https://go.microsoft.com/fwlink/?LinkId=106359" TargetMode="Externa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ASP.NET TECHNOLOGY</a:t>
            </a:r>
            <a:endParaRPr lang="en-US" dirty="0"/>
          </a:p>
        </p:txBody>
      </p:sp>
      <p:sp>
        <p:nvSpPr>
          <p:cNvPr id="3" name="Subtitle 2"/>
          <p:cNvSpPr>
            <a:spLocks noGrp="1"/>
          </p:cNvSpPr>
          <p:nvPr>
            <p:ph type="subTitle" idx="1"/>
          </p:nvPr>
        </p:nvSpPr>
        <p:spPr/>
        <p:txBody>
          <a:bodyPr/>
          <a:lstStyle/>
          <a:p>
            <a:endParaRPr lang="en-US" dirty="0" smtClean="0"/>
          </a:p>
          <a:p>
            <a:r>
              <a:rPr lang="en-US" dirty="0" smtClean="0"/>
              <a:t>INTODUCTION TO ASP .NET WEB FORM</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Introduction To ASP.NET Web forms</a:t>
            </a:r>
            <a:endParaRPr lang="en-IN" dirty="0"/>
          </a:p>
        </p:txBody>
      </p:sp>
      <p:sp>
        <p:nvSpPr>
          <p:cNvPr id="3" name="AutoShape 2" descr="Advantages of ASP.NET: Web Forms vs. MVC"/>
          <p:cNvSpPr>
            <a:spLocks noChangeAspect="1" noChangeArrowheads="1"/>
          </p:cNvSpPr>
          <p:nvPr/>
        </p:nvSpPr>
        <p:spPr bwMode="auto">
          <a:xfrm>
            <a:off x="155575" y="-144463"/>
            <a:ext cx="304800" cy="304801"/>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pic>
        <p:nvPicPr>
          <p:cNvPr id="4" name="Picture 3"/>
          <p:cNvPicPr>
            <a:picLocks noChangeAspect="1"/>
          </p:cNvPicPr>
          <p:nvPr/>
        </p:nvPicPr>
        <p:blipFill>
          <a:blip r:embed="rId2"/>
          <a:stretch>
            <a:fillRect/>
          </a:stretch>
        </p:blipFill>
        <p:spPr>
          <a:xfrm>
            <a:off x="155575" y="1591733"/>
            <a:ext cx="7416800" cy="5266267"/>
          </a:xfrm>
          <a:prstGeom prst="rect">
            <a:avLst/>
          </a:prstGeom>
        </p:spPr>
      </p:pic>
      <p:pic>
        <p:nvPicPr>
          <p:cNvPr id="5" name="Picture 4"/>
          <p:cNvPicPr>
            <a:picLocks noChangeAspect="1"/>
          </p:cNvPicPr>
          <p:nvPr/>
        </p:nvPicPr>
        <p:blipFill>
          <a:blip r:embed="rId3"/>
          <a:stretch>
            <a:fillRect/>
          </a:stretch>
        </p:blipFill>
        <p:spPr>
          <a:xfrm>
            <a:off x="7665156" y="1716881"/>
            <a:ext cx="4447822" cy="5141119"/>
          </a:xfrm>
          <a:prstGeom prst="rect">
            <a:avLst/>
          </a:prstGeom>
        </p:spPr>
      </p:pic>
    </p:spTree>
    <p:extLst>
      <p:ext uri="{BB962C8B-B14F-4D97-AF65-F5344CB8AC3E}">
        <p14:creationId xmlns="" xmlns:p14="http://schemas.microsoft.com/office/powerpoint/2010/main" val="12661611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48177" y="304800"/>
            <a:ext cx="9144000" cy="1974674"/>
          </a:xfrm>
        </p:spPr>
        <p:txBody>
          <a:bodyPr/>
          <a:lstStyle/>
          <a:p>
            <a:r>
              <a:rPr lang="en-IN" b="1" dirty="0"/>
              <a:t>What is </a:t>
            </a:r>
            <a:r>
              <a:rPr lang="en-IN" b="1" dirty="0" smtClean="0"/>
              <a:t>ASP.NET Web Form?</a:t>
            </a:r>
            <a:r>
              <a:rPr lang="en-IN" b="1" dirty="0"/>
              <a:t/>
            </a:r>
            <a:br>
              <a:rPr lang="en-IN" b="1" dirty="0"/>
            </a:br>
            <a:endParaRPr lang="en-IN" dirty="0"/>
          </a:p>
        </p:txBody>
      </p:sp>
      <p:sp>
        <p:nvSpPr>
          <p:cNvPr id="3" name="Subtitle 2"/>
          <p:cNvSpPr>
            <a:spLocks noGrp="1"/>
          </p:cNvSpPr>
          <p:nvPr>
            <p:ph type="subTitle" idx="1"/>
          </p:nvPr>
        </p:nvSpPr>
        <p:spPr>
          <a:xfrm>
            <a:off x="1524000" y="1749778"/>
            <a:ext cx="9144000" cy="2878666"/>
          </a:xfrm>
        </p:spPr>
        <p:txBody>
          <a:bodyPr>
            <a:normAutofit/>
          </a:bodyPr>
          <a:lstStyle/>
          <a:p>
            <a:r>
              <a:rPr lang="en-US" dirty="0"/>
              <a:t>ASP.NET Web Forms is a part of the ASP.NET web application framework and is included with </a:t>
            </a:r>
            <a:r>
              <a:rPr lang="en-US" dirty="0" smtClean="0"/>
              <a:t>VISUAL </a:t>
            </a:r>
            <a:r>
              <a:rPr lang="en-US" dirty="0" err="1" smtClean="0"/>
              <a:t>STUDIO.It</a:t>
            </a:r>
            <a:r>
              <a:rPr lang="en-US" dirty="0" smtClean="0"/>
              <a:t> </a:t>
            </a:r>
            <a:r>
              <a:rPr lang="en-US" dirty="0"/>
              <a:t>is one of the four programming models you can use to create ASP.NET web applications, the others are ASP.NET MVC, ASP.NET Web Pages, and ASP.NET Single Page Applications.</a:t>
            </a:r>
            <a:endParaRPr lang="en-IN" dirty="0"/>
          </a:p>
        </p:txBody>
      </p:sp>
      <p:pic>
        <p:nvPicPr>
          <p:cNvPr id="4" name="Picture 3"/>
          <p:cNvPicPr>
            <a:picLocks noChangeAspect="1"/>
          </p:cNvPicPr>
          <p:nvPr/>
        </p:nvPicPr>
        <p:blipFill>
          <a:blip r:embed="rId2"/>
          <a:stretch>
            <a:fillRect/>
          </a:stretch>
        </p:blipFill>
        <p:spPr>
          <a:xfrm>
            <a:off x="0" y="3623734"/>
            <a:ext cx="7413379" cy="2676033"/>
          </a:xfrm>
          <a:prstGeom prst="rect">
            <a:avLst/>
          </a:prstGeom>
        </p:spPr>
      </p:pic>
      <p:pic>
        <p:nvPicPr>
          <p:cNvPr id="5" name="Picture 4"/>
          <p:cNvPicPr>
            <a:picLocks noChangeAspect="1"/>
          </p:cNvPicPr>
          <p:nvPr/>
        </p:nvPicPr>
        <p:blipFill>
          <a:blip r:embed="rId3"/>
          <a:stretch>
            <a:fillRect/>
          </a:stretch>
        </p:blipFill>
        <p:spPr>
          <a:xfrm>
            <a:off x="7741534" y="3211688"/>
            <a:ext cx="4450466" cy="3695752"/>
          </a:xfrm>
          <a:prstGeom prst="rect">
            <a:avLst/>
          </a:prstGeom>
        </p:spPr>
      </p:pic>
    </p:spTree>
    <p:extLst>
      <p:ext uri="{BB962C8B-B14F-4D97-AF65-F5344CB8AC3E}">
        <p14:creationId xmlns="" xmlns:p14="http://schemas.microsoft.com/office/powerpoint/2010/main" val="8905290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04622" y="1230489"/>
            <a:ext cx="9144000" cy="316089"/>
          </a:xfrm>
        </p:spPr>
        <p:txBody>
          <a:bodyPr>
            <a:normAutofit fontScale="90000"/>
          </a:bodyPr>
          <a:lstStyle/>
          <a:p>
            <a:r>
              <a:rPr lang="en-US" b="1" dirty="0"/>
              <a:t>Features of ASP.NET Web Forms</a:t>
            </a:r>
            <a:br>
              <a:rPr lang="en-US" b="1" dirty="0"/>
            </a:br>
            <a:endParaRPr lang="en-IN" dirty="0"/>
          </a:p>
        </p:txBody>
      </p:sp>
      <p:sp>
        <p:nvSpPr>
          <p:cNvPr id="3" name="Subtitle 2"/>
          <p:cNvSpPr>
            <a:spLocks noGrp="1"/>
          </p:cNvSpPr>
          <p:nvPr>
            <p:ph type="subTitle" idx="1"/>
          </p:nvPr>
        </p:nvSpPr>
        <p:spPr>
          <a:xfrm>
            <a:off x="1" y="711201"/>
            <a:ext cx="12056532" cy="6146800"/>
          </a:xfrm>
        </p:spPr>
        <p:txBody>
          <a:bodyPr>
            <a:normAutofit/>
          </a:bodyPr>
          <a:lstStyle/>
          <a:p>
            <a:pPr marL="342900" indent="-342900">
              <a:buFont typeface="Wingdings" panose="05000000000000000000" pitchFamily="2" charset="2"/>
              <a:buChar char="q"/>
            </a:pPr>
            <a:endParaRPr lang="en-US" b="1" dirty="0" smtClean="0"/>
          </a:p>
          <a:p>
            <a:pPr marL="342900" indent="-342900">
              <a:buFont typeface="Wingdings" panose="05000000000000000000" pitchFamily="2" charset="2"/>
              <a:buChar char="q"/>
            </a:pPr>
            <a:r>
              <a:rPr lang="en-US" b="1" dirty="0" smtClean="0"/>
              <a:t>Server </a:t>
            </a:r>
            <a:r>
              <a:rPr lang="en-US" b="1" dirty="0"/>
              <a:t>Controls</a:t>
            </a:r>
            <a:r>
              <a:rPr lang="en-US" dirty="0"/>
              <a:t>- ASP.NET Web server controls are objects on ASP.NET Web pages that run when the page is requested and that render markup to the browser. Many Web server controls are similar to familiar HTML elements, such as buttons and text boxes. Other controls encompass complex behavior, such as a calendar controls, and controls that you can use to connect to data sources and display data.</a:t>
            </a:r>
          </a:p>
          <a:p>
            <a:pPr marL="342900" indent="-342900">
              <a:buFont typeface="Wingdings" panose="05000000000000000000" pitchFamily="2" charset="2"/>
              <a:buChar char="q"/>
            </a:pPr>
            <a:r>
              <a:rPr lang="en-US" b="1" dirty="0"/>
              <a:t>Master Pages</a:t>
            </a:r>
            <a:r>
              <a:rPr lang="en-US" dirty="0"/>
              <a:t>- ASP.NET master pages allow you to create a consistent layout for the pages in your application. A single master page defines the look and feel and standard behavior that you want for all of the pages (or a group of pages) in your application. You can then create individual content pages that contain the content you want to display. When users request the content pages, they merge with the master page to produce output that combines the layout of the master page with the content from the content page.</a:t>
            </a:r>
          </a:p>
          <a:p>
            <a:pPr marL="342900" indent="-342900">
              <a:buFont typeface="Wingdings" panose="05000000000000000000" pitchFamily="2" charset="2"/>
              <a:buChar char="q"/>
            </a:pPr>
            <a:r>
              <a:rPr lang="en-US" b="1" dirty="0"/>
              <a:t>Working with Data</a:t>
            </a:r>
            <a:r>
              <a:rPr lang="en-US" dirty="0"/>
              <a:t>- ASP.NET provides many options for storing, retrieving, and displaying data. In an ASP.NET Web Forms application, you use data-bound controls to automate the presentation or input of data in web page UI elements such as tables and text boxes and drop-down lists</a:t>
            </a:r>
            <a:r>
              <a:rPr lang="en-US" dirty="0" smtClean="0"/>
              <a:t>.</a:t>
            </a:r>
            <a:endParaRPr lang="en-US" dirty="0"/>
          </a:p>
        </p:txBody>
      </p:sp>
    </p:spTree>
    <p:extLst>
      <p:ext uri="{BB962C8B-B14F-4D97-AF65-F5344CB8AC3E}">
        <p14:creationId xmlns="" xmlns:p14="http://schemas.microsoft.com/office/powerpoint/2010/main" val="20431698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181498"/>
            <a:ext cx="12192000" cy="3170099"/>
          </a:xfrm>
          <a:prstGeom prst="rect">
            <a:avLst/>
          </a:prstGeom>
        </p:spPr>
        <p:txBody>
          <a:bodyPr wrap="square">
            <a:spAutoFit/>
          </a:bodyPr>
          <a:lstStyle/>
          <a:p>
            <a:pPr marL="342900" indent="-342900">
              <a:buFont typeface="Wingdings" pitchFamily="2" charset="2"/>
              <a:buChar char="q"/>
            </a:pPr>
            <a:r>
              <a:rPr lang="en-US" sz="2000" b="1" dirty="0" smtClean="0"/>
              <a:t>Routing</a:t>
            </a:r>
            <a:r>
              <a:rPr lang="en-US" sz="2000" dirty="0" smtClean="0"/>
              <a:t>- URL routing allows you to configure an application to accept request URLs that do not map to physical files. A request URL is simply the URL a user enters into their browser to find a page on your web site. You use routing to define URLs that are semantically meaningful to users and that can help with search-engine optimization (SEO).</a:t>
            </a:r>
          </a:p>
          <a:p>
            <a:pPr marL="342900" indent="-342900">
              <a:buFont typeface="Wingdings" pitchFamily="2" charset="2"/>
              <a:buChar char="q"/>
            </a:pPr>
            <a:r>
              <a:rPr lang="en-US" sz="2000" b="1" dirty="0" smtClean="0"/>
              <a:t>State Management</a:t>
            </a:r>
            <a:r>
              <a:rPr lang="en-US" sz="2000" dirty="0" smtClean="0"/>
              <a:t>- ASP.NET Web Forms includes several options that help you preserve data on both a per-page basis and an application-wide basis.</a:t>
            </a:r>
          </a:p>
          <a:p>
            <a:pPr marL="342900" indent="-342900">
              <a:buFont typeface="Wingdings" pitchFamily="2" charset="2"/>
              <a:buChar char="q"/>
            </a:pPr>
            <a:r>
              <a:rPr lang="en-US" sz="2000" b="1" dirty="0" smtClean="0"/>
              <a:t>Security</a:t>
            </a:r>
            <a:r>
              <a:rPr lang="en-US" sz="2000" dirty="0" smtClean="0"/>
              <a:t>- An important part of developing a more secure application is to understand the threats to it. Microsoft has developed a way to categorize threats: Spoofing, Tampering, Repudiation, Information disclosure, Denial of service, Elevation of privilege (STRIDE). In ASP.NET Web Forms, you can add extensibility points and configuration options that enable you to customize various security behaviors in ASP.NET Web Forms.</a:t>
            </a:r>
            <a:endParaRPr lang="en-US" sz="2000" dirty="0"/>
          </a:p>
        </p:txBody>
      </p:sp>
      <p:sp>
        <p:nvSpPr>
          <p:cNvPr id="3" name="Rectangle 2"/>
          <p:cNvSpPr/>
          <p:nvPr/>
        </p:nvSpPr>
        <p:spPr>
          <a:xfrm>
            <a:off x="0" y="893020"/>
            <a:ext cx="12192000" cy="830997"/>
          </a:xfrm>
          <a:prstGeom prst="rect">
            <a:avLst/>
          </a:prstGeom>
        </p:spPr>
        <p:txBody>
          <a:bodyPr wrap="square">
            <a:spAutoFit/>
          </a:bodyPr>
          <a:lstStyle/>
          <a:p>
            <a:pPr algn="ctr"/>
            <a:r>
              <a:rPr lang="en-US" sz="4800" b="1" u="sng" dirty="0" smtClean="0"/>
              <a:t>Features of ASP.NET Web Forms</a:t>
            </a:r>
            <a:endParaRPr lang="en-US" sz="4800" u="sng"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37063" y="0"/>
            <a:ext cx="9144000" cy="1726319"/>
          </a:xfrm>
        </p:spPr>
        <p:txBody>
          <a:bodyPr>
            <a:normAutofit fontScale="90000"/>
          </a:bodyPr>
          <a:lstStyle/>
          <a:p>
            <a:r>
              <a:rPr lang="en-US" b="1" dirty="0"/>
              <a:t>Advantages of a Web </a:t>
            </a:r>
            <a:r>
              <a:rPr lang="en-US" b="1" dirty="0" smtClean="0"/>
              <a:t>Forms</a:t>
            </a:r>
            <a:r>
              <a:rPr lang="en-US" b="1" dirty="0"/>
              <a:t/>
            </a:r>
            <a:br>
              <a:rPr lang="en-US" b="1" dirty="0"/>
            </a:br>
            <a:endParaRPr lang="en-IN" dirty="0"/>
          </a:p>
        </p:txBody>
      </p:sp>
      <p:sp>
        <p:nvSpPr>
          <p:cNvPr id="3" name="Subtitle 2"/>
          <p:cNvSpPr>
            <a:spLocks noGrp="1"/>
          </p:cNvSpPr>
          <p:nvPr>
            <p:ph type="subTitle" idx="1"/>
          </p:nvPr>
        </p:nvSpPr>
        <p:spPr>
          <a:xfrm>
            <a:off x="1563189" y="1106151"/>
            <a:ext cx="9144000" cy="5085644"/>
          </a:xfrm>
        </p:spPr>
        <p:txBody>
          <a:bodyPr>
            <a:normAutofit lnSpcReduction="10000"/>
          </a:bodyPr>
          <a:lstStyle/>
          <a:p>
            <a:pPr marL="342900" indent="-342900">
              <a:buFont typeface="Wingdings" pitchFamily="2" charset="2"/>
              <a:buChar char="Ø"/>
            </a:pPr>
            <a:r>
              <a:rPr lang="en-US" dirty="0" smtClean="0"/>
              <a:t>It </a:t>
            </a:r>
            <a:r>
              <a:rPr lang="en-US" dirty="0"/>
              <a:t>supports an event model that preserves state over HTTP, which benefits line-of-business Web application development. The Web Forms-based application provides dozens of events that are supported in hundreds of server controls.</a:t>
            </a:r>
          </a:p>
          <a:p>
            <a:pPr marL="342900" indent="-342900">
              <a:buFont typeface="Wingdings" pitchFamily="2" charset="2"/>
              <a:buChar char="Ø"/>
            </a:pPr>
            <a:r>
              <a:rPr lang="en-US" dirty="0"/>
              <a:t>It uses a Page Controller pattern that adds functionality to individual pages. For more information, see </a:t>
            </a:r>
            <a:r>
              <a:rPr lang="en-US" dirty="0">
                <a:hlinkClick r:id="rId2" tooltip="Page Controller"/>
              </a:rPr>
              <a:t>Page Controller</a:t>
            </a:r>
            <a:r>
              <a:rPr lang="en-US" dirty="0"/>
              <a:t> on the MSDN Web site.</a:t>
            </a:r>
          </a:p>
          <a:p>
            <a:pPr marL="342900" indent="-342900">
              <a:buFont typeface="Wingdings" pitchFamily="2" charset="2"/>
              <a:buChar char="Ø"/>
            </a:pPr>
            <a:r>
              <a:rPr lang="en-US" dirty="0"/>
              <a:t>It uses view state or server-based forms, which can make managing state information easier.</a:t>
            </a:r>
          </a:p>
          <a:p>
            <a:pPr marL="342900" indent="-342900">
              <a:buFont typeface="Wingdings" pitchFamily="2" charset="2"/>
              <a:buChar char="Ø"/>
            </a:pPr>
            <a:r>
              <a:rPr lang="en-US" dirty="0"/>
              <a:t>It works well for small teams of Web developers and designers who want to take advantage of the large number of components available for rapid application development.</a:t>
            </a:r>
          </a:p>
          <a:p>
            <a:pPr marL="342900" indent="-342900">
              <a:buFont typeface="Wingdings" pitchFamily="2" charset="2"/>
              <a:buChar char="Ø"/>
            </a:pPr>
            <a:r>
              <a:rPr lang="en-US" dirty="0"/>
              <a:t>In general, it is less complex for application development, because the components (the </a:t>
            </a:r>
            <a:r>
              <a:rPr lang="en-US" b="1" dirty="0"/>
              <a:t>Page</a:t>
            </a:r>
            <a:r>
              <a:rPr lang="en-US" dirty="0"/>
              <a:t> class, controls, and so on) are tightly integrated and usually require less code than the MVC model.</a:t>
            </a:r>
          </a:p>
          <a:p>
            <a:pPr marL="342900" indent="-342900">
              <a:buFont typeface="Wingdings" pitchFamily="2" charset="2"/>
              <a:buChar char="Ø"/>
            </a:pPr>
            <a:endParaRPr lang="en-IN" dirty="0"/>
          </a:p>
        </p:txBody>
      </p:sp>
    </p:spTree>
    <p:extLst>
      <p:ext uri="{BB962C8B-B14F-4D97-AF65-F5344CB8AC3E}">
        <p14:creationId xmlns="" xmlns:p14="http://schemas.microsoft.com/office/powerpoint/2010/main" val="14660244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0"/>
            <a:ext cx="12192000" cy="6857999"/>
          </a:xfrm>
          <a:prstGeom prst="rect">
            <a:avLst/>
          </a:prstGeom>
        </p:spPr>
      </p:pic>
    </p:spTree>
    <p:extLst>
      <p:ext uri="{BB962C8B-B14F-4D97-AF65-F5344CB8AC3E}">
        <p14:creationId xmlns="" xmlns:p14="http://schemas.microsoft.com/office/powerpoint/2010/main" val="127276105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TotalTime>
  <Words>484</Words>
  <Application>Microsoft Office PowerPoint</Application>
  <PresentationFormat>Custom</PresentationFormat>
  <Paragraphs>21</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Office Theme</vt:lpstr>
      <vt:lpstr>ASP.NET TECHNOLOGY</vt:lpstr>
      <vt:lpstr>Introduction To ASP.NET Web forms</vt:lpstr>
      <vt:lpstr>What is ASP.NET Web Form? </vt:lpstr>
      <vt:lpstr>Features of ASP.NET Web Forms </vt:lpstr>
      <vt:lpstr>Slide 5</vt:lpstr>
      <vt:lpstr>Advantages of a Web Forms </vt:lpstr>
      <vt:lpstr>Slide 7</vt:lpstr>
    </vt:vector>
  </TitlesOfParts>
  <Company>Hewlett-Packard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ASP.NET Webforms</dc:title>
  <dc:creator>Hewlett-Packard Company</dc:creator>
  <cp:lastModifiedBy>BCA</cp:lastModifiedBy>
  <cp:revision>6</cp:revision>
  <dcterms:created xsi:type="dcterms:W3CDTF">2022-07-23T06:56:31Z</dcterms:created>
  <dcterms:modified xsi:type="dcterms:W3CDTF">2022-07-29T07:08:53Z</dcterms:modified>
</cp:coreProperties>
</file>